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7" r:id="rId2"/>
    <p:sldId id="299" r:id="rId3"/>
    <p:sldId id="294" r:id="rId4"/>
    <p:sldId id="301" r:id="rId5"/>
    <p:sldId id="268" r:id="rId6"/>
    <p:sldId id="269" r:id="rId7"/>
    <p:sldId id="270" r:id="rId8"/>
    <p:sldId id="292" r:id="rId9"/>
    <p:sldId id="271" r:id="rId10"/>
    <p:sldId id="293" r:id="rId11"/>
    <p:sldId id="296" r:id="rId12"/>
    <p:sldId id="300" r:id="rId13"/>
    <p:sldId id="297" r:id="rId14"/>
    <p:sldId id="298" r:id="rId15"/>
    <p:sldId id="285" r:id="rId16"/>
    <p:sldId id="286" r:id="rId17"/>
    <p:sldId id="287" r:id="rId18"/>
    <p:sldId id="291" r:id="rId19"/>
    <p:sldId id="302" r:id="rId20"/>
    <p:sldId id="303" r:id="rId21"/>
    <p:sldId id="26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24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1BF3ED-0E5C-4CA2-A442-7FC4350F0895}" type="datetimeFigureOut">
              <a:rPr lang="en-US" smtClean="0"/>
              <a:t>3/31/2018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446532-5238-4E44-97C5-10637D9AA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85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7212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3303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938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6544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96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93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2364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2112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26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7025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65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89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195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04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0751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827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325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352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44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4717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446532-5238-4E44-97C5-10637D9AA37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238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8264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8520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1691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8947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8900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006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9698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5067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53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0417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9914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96788-A8F9-4619-80B2-872DD5DE76E6}" type="datetimeFigureOut">
              <a:rPr lang="en-IN" smtClean="0"/>
              <a:t>31-03-2018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E33E8A-452D-483D-AB58-77E783B6E6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8485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873"/>
                    </a14:imgEffect>
                    <a14:imgEffect>
                      <a14:saturation sat="0"/>
                    </a14:imgEffect>
                    <a14:imgEffect>
                      <a14:brightnessContrast contras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bg1"/>
                </a:solidFill>
              </a:rPr>
              <a:t>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Decision Trees</a:t>
            </a:r>
          </a:p>
        </p:txBody>
      </p:sp>
    </p:spTree>
    <p:extLst>
      <p:ext uri="{BB962C8B-B14F-4D97-AF65-F5344CB8AC3E}">
        <p14:creationId xmlns:p14="http://schemas.microsoft.com/office/powerpoint/2010/main" val="2038691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369" t="-4875" r="26292" b="4875"/>
          <a:stretch/>
        </p:blipFill>
        <p:spPr>
          <a:xfrm>
            <a:off x="1504334" y="-304800"/>
            <a:ext cx="88195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940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Entropy and </a:t>
            </a:r>
            <a:r>
              <a:rPr lang="en-US" b="1" dirty="0"/>
              <a:t>Information gain </a:t>
            </a:r>
            <a:endParaRPr lang="en-IN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US" sz="3600" dirty="0"/>
              </a:p>
              <a:p>
                <a:pPr marL="0" indent="0">
                  <a:buNone/>
                </a:pPr>
                <a:r>
                  <a:rPr lang="en-US" sz="3600" dirty="0"/>
                  <a:t>			H = </a:t>
                </a:r>
                <a14:m>
                  <m:oMath xmlns:m="http://schemas.openxmlformats.org/officeDocument/2006/math">
                    <m:r>
                      <a:rPr lang="en-US" sz="3600" i="1">
                        <a:latin typeface="Cambria Math"/>
                      </a:rPr>
                      <m:t>−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3600" i="1">
                            <a:latin typeface="Cambria Math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sz="3600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nary>
                    <m:func>
                      <m:func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3600">
                                <a:latin typeface="Cambria Math"/>
                              </a:rPr>
                              <m:t>log</m:t>
                            </m:r>
                          </m:e>
                          <m:sub>
                            <m:r>
                              <a:rPr lang="en-US" sz="360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fName>
                      <m:e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i="1">
                                <a:latin typeface="Cambria Math"/>
                              </a:rPr>
                              <m:t>𝑝</m:t>
                            </m:r>
                          </m:e>
                          <m:sub>
                            <m:r>
                              <a:rPr lang="en-US" sz="3600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func>
                  </m:oMath>
                </a14:m>
                <a:endParaRPr lang="en-US" sz="3600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Information gain = Entropy of the system before split – Entropy of the system after split</a:t>
                </a:r>
              </a:p>
              <a:p>
                <a:endParaRPr lang="en-IN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043" r="-98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75668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/>
              <a:t>Using Information gain to Split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210" t="13333" r="25080" b="31613"/>
          <a:stretch/>
        </p:blipFill>
        <p:spPr>
          <a:xfrm>
            <a:off x="640325" y="1954254"/>
            <a:ext cx="10911349" cy="458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689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957" y="75515"/>
            <a:ext cx="8775511" cy="6782486"/>
          </a:xfrm>
        </p:spPr>
      </p:pic>
    </p:spTree>
    <p:extLst>
      <p:ext uri="{BB962C8B-B14F-4D97-AF65-F5344CB8AC3E}">
        <p14:creationId xmlns:p14="http://schemas.microsoft.com/office/powerpoint/2010/main" val="173411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/>
              <a:t>Gini</a:t>
            </a:r>
            <a:r>
              <a:rPr lang="en-IN" b="1" dirty="0"/>
              <a:t> Index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1−</m:t>
                      </m:r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/>
                            </a:rPr>
                            <m:t>1</m:t>
                          </m:r>
                        </m:sub>
                        <m:sup>
                          <m:r>
                            <a:rPr lang="en-US" i="1">
                              <a:latin typeface="Cambria Math"/>
                            </a:rPr>
                            <m:t>𝑚</m:t>
                          </m:r>
                        </m:sup>
                        <m:e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It is computed on binary splits only.</a:t>
                </a:r>
              </a:p>
              <a:p>
                <a:endParaRPr lang="en-US" dirty="0"/>
              </a:p>
              <a:p>
                <a:r>
                  <a:rPr lang="en-US" dirty="0"/>
                  <a:t>So, if we take </a:t>
                </a:r>
                <a:r>
                  <a:rPr lang="en-US" dirty="0" err="1"/>
                  <a:t>ccAvg</a:t>
                </a:r>
                <a:r>
                  <a:rPr lang="en-US" dirty="0"/>
                  <a:t> (low, medium and high), it considers all binary options</a:t>
                </a:r>
              </a:p>
              <a:p>
                <a:r>
                  <a:rPr lang="en-US" dirty="0"/>
                  <a:t>{Low}, {medium, high} or {medium}, {low, high} etc.</a:t>
                </a:r>
              </a:p>
              <a:p>
                <a:endParaRPr lang="en-US" dirty="0"/>
              </a:p>
              <a:p>
                <a:r>
                  <a:rPr lang="en-US" dirty="0"/>
                  <a:t>Is a low or a high </a:t>
                </a:r>
                <a:r>
                  <a:rPr lang="en-US" dirty="0" err="1"/>
                  <a:t>Gini</a:t>
                </a:r>
                <a:r>
                  <a:rPr lang="en-US" dirty="0"/>
                  <a:t> preferred?</a:t>
                </a:r>
              </a:p>
              <a:p>
                <a:endParaRPr lang="en-IN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92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7907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Explicability</a:t>
            </a:r>
          </a:p>
          <a:p>
            <a:pPr lvl="0"/>
            <a:r>
              <a:rPr lang="en-US" dirty="0"/>
              <a:t>They are fast</a:t>
            </a:r>
          </a:p>
          <a:p>
            <a:pPr lvl="0"/>
            <a:r>
              <a:rPr lang="en-US" dirty="0"/>
              <a:t>Robust</a:t>
            </a:r>
          </a:p>
          <a:p>
            <a:pPr lvl="0"/>
            <a:r>
              <a:rPr lang="en-US" dirty="0"/>
              <a:t>Requires very little experimentation</a:t>
            </a:r>
          </a:p>
          <a:p>
            <a:pPr lvl="0"/>
            <a:r>
              <a:rPr lang="en-US" dirty="0"/>
              <a:t>You may also build some intuitions about your customer base.  E.g.  “Are customers with different family sizes truly different?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1351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1030" y="2794616"/>
            <a:ext cx="10515600" cy="890279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/>
              <a:t>Can we use a decision tree only for classification or can we use them for predicting a numeric attribute?</a:t>
            </a:r>
          </a:p>
          <a:p>
            <a:pPr marL="0" indent="0" algn="just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87542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Regression Trees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turns out that, we are collecting very similar records at each leaf.  So, we can use median or mean of the records at a leaf as the predictor value for all the new records that obey similar conditions.</a:t>
            </a:r>
          </a:p>
          <a:p>
            <a:endParaRPr lang="en-US" dirty="0"/>
          </a:p>
          <a:p>
            <a:r>
              <a:rPr lang="en-US" dirty="0"/>
              <a:t>Such trees are called regression trees.</a:t>
            </a:r>
          </a:p>
        </p:txBody>
      </p:sp>
    </p:spTree>
    <p:extLst>
      <p:ext uri="{BB962C8B-B14F-4D97-AF65-F5344CB8AC3E}">
        <p14:creationId xmlns:p14="http://schemas.microsoft.com/office/powerpoint/2010/main" val="4072046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Two most popular decision tree algorithms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Implemented in R</a:t>
            </a:r>
          </a:p>
          <a:p>
            <a:pPr lvl="1"/>
            <a:r>
              <a:rPr lang="en-US" sz="2800" dirty="0"/>
              <a:t>CART (Classification and Regression Trees)</a:t>
            </a:r>
          </a:p>
          <a:p>
            <a:pPr lvl="2"/>
            <a:r>
              <a:rPr lang="en-US" sz="2400" dirty="0"/>
              <a:t>Binary split</a:t>
            </a:r>
          </a:p>
          <a:p>
            <a:pPr lvl="2"/>
            <a:r>
              <a:rPr lang="en-US" sz="2400" dirty="0"/>
              <a:t>Gini index</a:t>
            </a:r>
          </a:p>
          <a:p>
            <a:pPr lvl="1"/>
            <a:r>
              <a:rPr lang="en-US" sz="2800" dirty="0"/>
              <a:t>C5.0</a:t>
            </a:r>
          </a:p>
          <a:p>
            <a:pPr lvl="2"/>
            <a:r>
              <a:rPr lang="en-US" sz="2400" dirty="0"/>
              <a:t>Multi split</a:t>
            </a:r>
          </a:p>
          <a:p>
            <a:pPr lvl="2"/>
            <a:r>
              <a:rPr lang="en-US" sz="2400" dirty="0"/>
              <a:t>Info gain</a:t>
            </a:r>
          </a:p>
        </p:txBody>
      </p:sp>
    </p:spTree>
    <p:extLst>
      <p:ext uri="{BB962C8B-B14F-4D97-AF65-F5344CB8AC3E}">
        <p14:creationId xmlns:p14="http://schemas.microsoft.com/office/powerpoint/2010/main" val="2746052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Overfitting in Decision Trees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/>
              <a:t>How do we understand and over come the demon of Overfitting in Decision Trees</a:t>
            </a:r>
          </a:p>
        </p:txBody>
      </p:sp>
    </p:spTree>
    <p:extLst>
      <p:ext uri="{BB962C8B-B14F-4D97-AF65-F5344CB8AC3E}">
        <p14:creationId xmlns:p14="http://schemas.microsoft.com/office/powerpoint/2010/main" val="3029183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Decision Trees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36" t="30627" r="64406" b="6513"/>
          <a:stretch/>
        </p:blipFill>
        <p:spPr>
          <a:xfrm>
            <a:off x="1160205" y="1543664"/>
            <a:ext cx="4699821" cy="46998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7414" t="10753" r="25322" b="5020"/>
          <a:stretch/>
        </p:blipFill>
        <p:spPr>
          <a:xfrm>
            <a:off x="6725265" y="698091"/>
            <a:ext cx="4558954" cy="579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504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1026" name="Picture 2" descr="Image result for decision tree overfitting">
            <a:extLst>
              <a:ext uri="{FF2B5EF4-FFF2-40B4-BE49-F238E27FC236}">
                <a16:creationId xmlns:a16="http://schemas.microsoft.com/office/drawing/2014/main" id="{6FDF9C9F-86D4-42CA-A357-5DB024B956D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251" y="643466"/>
            <a:ext cx="8021497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8422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67" y="2682553"/>
            <a:ext cx="4210319" cy="1325563"/>
          </a:xfrm>
        </p:spPr>
        <p:txBody>
          <a:bodyPr/>
          <a:lstStyle/>
          <a:p>
            <a:pPr algn="ctr"/>
            <a:r>
              <a:rPr lang="en-IN" b="1" dirty="0"/>
              <a:t>Let’s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044" y="2280168"/>
            <a:ext cx="2457450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288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484" t="1" r="25241" b="4515"/>
          <a:stretch/>
        </p:blipFill>
        <p:spPr>
          <a:xfrm>
            <a:off x="1759974" y="235974"/>
            <a:ext cx="9055510" cy="654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93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613" r="26855" b="21004"/>
          <a:stretch/>
        </p:blipFill>
        <p:spPr>
          <a:xfrm>
            <a:off x="1322438" y="471949"/>
            <a:ext cx="9496783" cy="589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73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635" y="1675227"/>
            <a:ext cx="7739257" cy="4745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Decision Trees</a:t>
            </a:r>
          </a:p>
        </p:txBody>
      </p:sp>
    </p:spTree>
    <p:extLst>
      <p:ext uri="{BB962C8B-B14F-4D97-AF65-F5344CB8AC3E}">
        <p14:creationId xmlns:p14="http://schemas.microsoft.com/office/powerpoint/2010/main" val="4014024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1345514" y="1675227"/>
            <a:ext cx="9500971" cy="43941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Decision Trees</a:t>
            </a:r>
          </a:p>
        </p:txBody>
      </p:sp>
    </p:spTree>
    <p:extLst>
      <p:ext uri="{BB962C8B-B14F-4D97-AF65-F5344CB8AC3E}">
        <p14:creationId xmlns:p14="http://schemas.microsoft.com/office/powerpoint/2010/main" val="3231846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1016001" y="1675227"/>
            <a:ext cx="10159998" cy="43941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Decision Trees</a:t>
            </a:r>
          </a:p>
        </p:txBody>
      </p:sp>
    </p:spTree>
    <p:extLst>
      <p:ext uri="{BB962C8B-B14F-4D97-AF65-F5344CB8AC3E}">
        <p14:creationId xmlns:p14="http://schemas.microsoft.com/office/powerpoint/2010/main" val="1095989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210" r="25241" b="27169"/>
          <a:stretch/>
        </p:blipFill>
        <p:spPr>
          <a:xfrm>
            <a:off x="816077" y="471512"/>
            <a:ext cx="10864645" cy="605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09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Axis Aligned Splits</a:t>
            </a:r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8115" y="1513267"/>
            <a:ext cx="5795769" cy="51809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3886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241</Words>
  <Application>Microsoft Office PowerPoint</Application>
  <PresentationFormat>Widescreen</PresentationFormat>
  <Paragraphs>66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Office Theme</vt:lpstr>
      <vt:lpstr>DATA SCIENCE</vt:lpstr>
      <vt:lpstr>Decision Trees</vt:lpstr>
      <vt:lpstr>PowerPoint Presentation</vt:lpstr>
      <vt:lpstr>PowerPoint Presentation</vt:lpstr>
      <vt:lpstr>Decision Trees</vt:lpstr>
      <vt:lpstr>Decision Trees</vt:lpstr>
      <vt:lpstr>Decision Trees</vt:lpstr>
      <vt:lpstr>PowerPoint Presentation</vt:lpstr>
      <vt:lpstr>Axis Aligned Splits</vt:lpstr>
      <vt:lpstr>PowerPoint Presentation</vt:lpstr>
      <vt:lpstr>Entropy and Information gain </vt:lpstr>
      <vt:lpstr>Using Information gain to Split</vt:lpstr>
      <vt:lpstr>PowerPoint Presentation</vt:lpstr>
      <vt:lpstr>Gini Index</vt:lpstr>
      <vt:lpstr>Advantages</vt:lpstr>
      <vt:lpstr>PowerPoint Presentation</vt:lpstr>
      <vt:lpstr>Regression Trees</vt:lpstr>
      <vt:lpstr>Two most popular decision tree algorithms</vt:lpstr>
      <vt:lpstr>Overfitting in Decision Trees</vt:lpstr>
      <vt:lpstr>PowerPoint Presentation</vt:lpstr>
      <vt:lpstr>Let’s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</dc:title>
  <dc:creator>PhaniSrinath</dc:creator>
  <cp:lastModifiedBy>Srinath Sivalenka</cp:lastModifiedBy>
  <cp:revision>29</cp:revision>
  <dcterms:created xsi:type="dcterms:W3CDTF">2015-03-02T07:39:15Z</dcterms:created>
  <dcterms:modified xsi:type="dcterms:W3CDTF">2018-03-31T07:26:49Z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phsivale@microsoft.com</vt:lpwstr>
  </property>
  <property fmtid="{D5CDD505-2E9C-101B-9397-08002B2CF9AE}" pid="6" name="MSIP_Label_f42aa342-8706-4288-bd11-ebb85995028c_SetDate">
    <vt:lpwstr>2017-07-01T07:23:39.3013434+05:30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